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263" r:id="rId3"/>
    <p:sldId id="275" r:id="rId4"/>
    <p:sldId id="276" r:id="rId5"/>
    <p:sldId id="280" r:id="rId6"/>
    <p:sldId id="277" r:id="rId7"/>
    <p:sldId id="279" r:id="rId8"/>
    <p:sldId id="281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" userDrawn="1">
          <p15:clr>
            <a:srgbClr val="A4A3A4"/>
          </p15:clr>
        </p15:guide>
        <p15:guide id="2" pos="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426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68" y="132"/>
      </p:cViewPr>
      <p:guideLst>
        <p:guide orient="horz" pos="540"/>
        <p:guide pos="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6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0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4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9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1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3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93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3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1BB38-903A-449E-BD21-053105A44AA1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2ECAC-2CE8-4285-B401-55B6466B0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4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048213" y="2438471"/>
            <a:ext cx="1257300" cy="2514600"/>
            <a:chOff x="1710415" y="2557973"/>
            <a:chExt cx="1257300" cy="2514600"/>
          </a:xfrm>
        </p:grpSpPr>
        <p:grpSp>
          <p:nvGrpSpPr>
            <p:cNvPr id="10" name="Group 9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1380805" y="878063"/>
            <a:ext cx="639159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Client: </a:t>
            </a:r>
            <a:r>
              <a:rPr lang="en-US" sz="1400" dirty="0" err="1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Kidz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Toyz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dirty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Project Title: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Kidz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Toyz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 Integrated App 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dirty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Product Name: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ToyBox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</a:p>
          <a:p>
            <a:r>
              <a:rPr lang="en-US" sz="1400" dirty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Lead Designer: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Alex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Mackenzie</a:t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dirty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Synopsis: </a:t>
            </a:r>
            <a:r>
              <a:rPr lang="en-US" sz="1400" dirty="0" err="1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Kidz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Toyz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seeks a product that will: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Enhance the in-store experience (increase purchases per user utilizing this product)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Drive brand loyalty (awareness and perception)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dirty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Proposal: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Create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 App that becomes an integral part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buyers shopping habits for toys. Introducing “The Toy Box,”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revolutionary way of buying toys, this mobile application will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have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features that will closely resemble a social media “toy box.”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205" y="728534"/>
            <a:ext cx="933450" cy="11334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278" y="728534"/>
            <a:ext cx="493830" cy="9876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2366" y="784584"/>
            <a:ext cx="515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+</a:t>
            </a:r>
            <a:endParaRPr lang="en-US" sz="5400" dirty="0">
              <a:solidFill>
                <a:schemeClr val="bg1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138" y="3182276"/>
            <a:ext cx="9334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73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4847319" y="2557973"/>
            <a:ext cx="1257300" cy="2514600"/>
            <a:chOff x="1710415" y="2557973"/>
            <a:chExt cx="1257300" cy="2514600"/>
          </a:xfrm>
        </p:grpSpPr>
        <p:grpSp>
          <p:nvGrpSpPr>
            <p:cNvPr id="40" name="Group 39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42" name="Picture 4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43" name="Picture 4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44" name="Picture 43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>
            <a:off x="3178651" y="2557973"/>
            <a:ext cx="1257300" cy="2514600"/>
            <a:chOff x="1710415" y="2557973"/>
            <a:chExt cx="1257300" cy="2514600"/>
          </a:xfrm>
        </p:grpSpPr>
        <p:grpSp>
          <p:nvGrpSpPr>
            <p:cNvPr id="34" name="Group 33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38" name="Picture 3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6" y="4076929"/>
            <a:ext cx="2244959" cy="9171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00" y="755325"/>
            <a:ext cx="639159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err="1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 will identify a user within 1000 feet (customizable) of its physical store (GPS) and send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notification to visit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Kidz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Toyz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Upon entering the store, the App will send out a notification greeting, ping social media, and ping the store managers too (identify and greet VIP customers via business rules).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469118" y="3675256"/>
            <a:ext cx="648916" cy="724910"/>
          </a:xfrm>
          <a:prstGeom prst="line">
            <a:avLst/>
          </a:prstGeom>
          <a:ln w="28575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71949" y="2745371"/>
            <a:ext cx="1171643" cy="677682"/>
          </a:xfrm>
          <a:prstGeom prst="line">
            <a:avLst/>
          </a:prstGeom>
          <a:ln w="28575"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86" y="2480053"/>
            <a:ext cx="541327" cy="5413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249" y="3021380"/>
            <a:ext cx="595569" cy="11911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121" y="3359060"/>
            <a:ext cx="309276" cy="37555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826386" y="3732256"/>
            <a:ext cx="548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CLICK FOR DIRECTIONS</a:t>
            </a:r>
            <a:endParaRPr lang="en-US" sz="6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88" y="3507606"/>
            <a:ext cx="524485" cy="63687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335557" y="3189012"/>
            <a:ext cx="869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Welcome back Alex ! </a:t>
            </a:r>
            <a:r>
              <a:rPr lang="en-US" sz="600" dirty="0" err="1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Kidz</a:t>
            </a:r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 </a:t>
            </a:r>
            <a:r>
              <a:rPr lang="en-US" sz="600" dirty="0" err="1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Toyz</a:t>
            </a:r>
            <a:endParaRPr lang="en-US" sz="6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64118" y="4141525"/>
            <a:ext cx="841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Click for Today’s Special</a:t>
            </a:r>
            <a:endParaRPr lang="en-US" sz="6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441" y="3527826"/>
            <a:ext cx="907196" cy="92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369" y="4138526"/>
            <a:ext cx="225543" cy="27387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995755" y="3223183"/>
            <a:ext cx="869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20 % Off</a:t>
            </a:r>
            <a:endParaRPr lang="en-US" sz="12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95755" y="4169225"/>
            <a:ext cx="754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Your account has been updated</a:t>
            </a:r>
            <a:endParaRPr lang="en-US" sz="6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85716" y="3403260"/>
            <a:ext cx="869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Your Next In-store Purchase</a:t>
            </a:r>
            <a:endParaRPr lang="en-US" sz="6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34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755325"/>
            <a:ext cx="639159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err="1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Upon entering the store, shoppers can “check-in” and earn reward points (brand loyalty). </a:t>
            </a:r>
            <a:b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Each FB, Tweet, Instagram, or other social media entries utilizing #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KidzToyz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will also earn them reward points (posted via the App / building brand perception).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140632" y="2557973"/>
            <a:ext cx="1257300" cy="2514600"/>
            <a:chOff x="1710415" y="2557973"/>
            <a:chExt cx="1257300" cy="2514600"/>
          </a:xfrm>
        </p:grpSpPr>
        <p:grpSp>
          <p:nvGrpSpPr>
            <p:cNvPr id="2" name="Group 1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28"/>
          <a:stretch/>
        </p:blipFill>
        <p:spPr>
          <a:xfrm>
            <a:off x="4301975" y="3139373"/>
            <a:ext cx="898509" cy="13221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309" y="4089842"/>
            <a:ext cx="251933" cy="30591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59016" y="4060627"/>
            <a:ext cx="7180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#</a:t>
            </a:r>
            <a:r>
              <a:rPr lang="en-US" sz="800" dirty="0" err="1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KidzToyz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 for 1000 pts</a:t>
            </a:r>
            <a:endParaRPr lang="en-US" sz="8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6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755325"/>
            <a:ext cx="714643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err="1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While in-store, the App will act as their virtual shopping cart with a simple point and click scan-reader (may allow high dollar items to remain out of reach as shoppers scan from a display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an item is added to the virtual cart, the App will provide add-on notices like “This item requires 2 AA batteries, would you like to add that to your cart?”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US" sz="14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67161" y="2557973"/>
            <a:ext cx="1257300" cy="2514600"/>
            <a:chOff x="1710415" y="2557973"/>
            <a:chExt cx="1257300" cy="2514600"/>
          </a:xfrm>
        </p:grpSpPr>
        <p:grpSp>
          <p:nvGrpSpPr>
            <p:cNvPr id="11" name="Group 10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604" y="3915490"/>
            <a:ext cx="652784" cy="66238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543" y="3403751"/>
            <a:ext cx="553301" cy="46108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058815" y="3344617"/>
            <a:ext cx="636284" cy="636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316115" y="2557973"/>
            <a:ext cx="1257300" cy="2514600"/>
            <a:chOff x="1710415" y="2557973"/>
            <a:chExt cx="1257300" cy="2514600"/>
          </a:xfrm>
        </p:grpSpPr>
        <p:grpSp>
          <p:nvGrpSpPr>
            <p:cNvPr id="21" name="Group 20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558" y="3915490"/>
            <a:ext cx="652784" cy="66238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497" y="3403751"/>
            <a:ext cx="553301" cy="46108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59" t="40857" r="5698" b="30116"/>
          <a:stretch/>
        </p:blipFill>
        <p:spPr>
          <a:xfrm>
            <a:off x="3626915" y="3363028"/>
            <a:ext cx="595281" cy="601418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3607769" y="3344617"/>
            <a:ext cx="636284" cy="636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865069" y="2557973"/>
            <a:ext cx="1257300" cy="2514600"/>
            <a:chOff x="1710415" y="2557973"/>
            <a:chExt cx="1257300" cy="2514600"/>
          </a:xfrm>
        </p:grpSpPr>
        <p:grpSp>
          <p:nvGrpSpPr>
            <p:cNvPr id="30" name="Group 29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32" name="Picture 3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33" name="Picture 3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34" name="Picture 33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sp>
        <p:nvSpPr>
          <p:cNvPr id="40" name="TextBox 39"/>
          <p:cNvSpPr txBox="1"/>
          <p:nvPr/>
        </p:nvSpPr>
        <p:spPr>
          <a:xfrm>
            <a:off x="5329000" y="4179770"/>
            <a:ext cx="7180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+1 item</a:t>
            </a:r>
            <a:endParaRPr lang="en-US" sz="8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79007" y="3357642"/>
            <a:ext cx="116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Lego Adventure successfully added </a:t>
            </a:r>
            <a:b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</a:b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 your </a:t>
            </a:r>
            <a:r>
              <a:rPr lang="en-US" sz="800" dirty="0" err="1" smtClean="0">
                <a:solidFill>
                  <a:schemeClr val="bg1">
                    <a:lumMod val="75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sz="800" dirty="0">
              <a:solidFill>
                <a:schemeClr val="bg1">
                  <a:lumMod val="75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834" y="3879268"/>
            <a:ext cx="795334" cy="807031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588" y="2953937"/>
            <a:ext cx="297756" cy="30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59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755325"/>
            <a:ext cx="639159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err="1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 out, the shopper can select delivery or store-pick up. Either way, the payment can be made via the App and the patron’s smart device (in-store purchases that drop ship save on replenishment and inventory control costs / perhaps in-store drop ships earn bonuses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</a:t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Shipping can be made to other addresses, with gift-wrap options too.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670932" y="2557973"/>
            <a:ext cx="1257300" cy="2514600"/>
            <a:chOff x="1710415" y="2557973"/>
            <a:chExt cx="1257300" cy="2514600"/>
          </a:xfrm>
        </p:grpSpPr>
        <p:grpSp>
          <p:nvGrpSpPr>
            <p:cNvPr id="16" name="Group 15"/>
            <p:cNvGrpSpPr/>
            <p:nvPr/>
          </p:nvGrpSpPr>
          <p:grpSpPr>
            <a:xfrm>
              <a:off x="1710415" y="2557973"/>
              <a:ext cx="1257300" cy="2514600"/>
              <a:chOff x="4846377" y="2515014"/>
              <a:chExt cx="1257300" cy="2514600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46377" y="2515014"/>
                <a:ext cx="1257300" cy="2514600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66950" y="2942519"/>
                <a:ext cx="239279" cy="239279"/>
              </a:xfrm>
              <a:prstGeom prst="rect">
                <a:avLst/>
              </a:prstGeom>
            </p:spPr>
          </p:pic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98565" y="2972220"/>
                <a:ext cx="178078" cy="182827"/>
              </a:xfrm>
              <a:prstGeom prst="rect">
                <a:avLst/>
              </a:prstGeom>
            </p:spPr>
          </p:pic>
        </p:grp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3448" y="4412217"/>
              <a:ext cx="1075782" cy="333341"/>
            </a:xfrm>
            <a:prstGeom prst="rect">
              <a:avLst/>
            </a:prstGeom>
          </p:spPr>
        </p:pic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451" y="2953937"/>
            <a:ext cx="297756" cy="302135"/>
          </a:xfrm>
          <a:prstGeom prst="rect">
            <a:avLst/>
          </a:prstGeom>
        </p:spPr>
      </p:pic>
      <p:sp>
        <p:nvSpPr>
          <p:cNvPr id="2" name="Down Arrow 1"/>
          <p:cNvSpPr/>
          <p:nvPr/>
        </p:nvSpPr>
        <p:spPr>
          <a:xfrm rot="12875133">
            <a:off x="1603602" y="3188085"/>
            <a:ext cx="230080" cy="56367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1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755325"/>
            <a:ext cx="639159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err="1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experience becomes paperless allowing for “green” promotions (improving brand perception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Tie receipts to a shoppers profile making “returns” easier on the shopper while providing data for the company to analyze (cost analysis, demographics, etc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.). 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 smtClean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last minute shopper, “Uncle Alex,” who always forgets his niece’s birthday could quickly browse, find, select, and ship whether instore or on the go with the </a:t>
            </a:r>
            <a:r>
              <a:rPr lang="en-US" sz="1400" dirty="0" err="1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ToyBox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b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App will also help with calling nearest store, proving store hours, directions, wish list, and even comparison-shopping if desired.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53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755325"/>
            <a:ext cx="639159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err="1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ToyBox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</a:rPr>
              <a:t>Let the in-store shoppers become your connection to greater brand awareness and perception. This App is the hybrid shopping experience and bridge between in-store and online experiences maximizing the profitability of both while providing the customer with choice and convenience.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37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6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755325"/>
            <a:ext cx="700528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The </a:t>
            </a:r>
            <a:r>
              <a:rPr lang="en-US" dirty="0" smtClean="0">
                <a:solidFill>
                  <a:srgbClr val="FFC00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Thought Process</a:t>
            </a:r>
            <a:endParaRPr lang="en-US" dirty="0" smtClean="0">
              <a:solidFill>
                <a:srgbClr val="FFC000"/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 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When approaching a design, I consider several factors: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Time until project completion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Resources available during time frame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Level of quality required </a:t>
            </a:r>
          </a:p>
          <a:p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Although every project deserves ample time and resources, sometimes you just have to work with what you got. </a:t>
            </a:r>
          </a:p>
          <a:p>
            <a:endParaRPr lang="en-US" sz="11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Before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I begin, I divide the tasks into phases with phase one being a restatement and sometimes a sketch iteration to confirm a full understanding of the project.</a:t>
            </a:r>
          </a:p>
          <a:p>
            <a:endParaRPr lang="en-US" sz="11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Phase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2 usually involves a detailed walk through of interaction and ideation, while keeping an eye on scope to prevent scope creep. </a:t>
            </a:r>
          </a:p>
          <a:p>
            <a:endParaRPr lang="en-US" sz="11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Phase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3 is a low fidelity walk though seeking approval of the interactions, content, flow, and monitoring client interest. </a:t>
            </a:r>
          </a:p>
          <a:p>
            <a:endParaRPr lang="en-US" sz="11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During 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each individual phase, depending on time and resources, daily standups and critiques are done to gather peer input. This is what I call “iron sharpening iron,” because it involves some heat and friction as designers haggle over thoughts, techniques, execution, and sometimes taste and preference. Few companies allow for this luxury. </a:t>
            </a:r>
          </a:p>
          <a:p>
            <a:endParaRPr lang="en-US" sz="11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Ultimately</a:t>
            </a:r>
            <a:r>
              <a:rPr lang="en-US" sz="1100" dirty="0">
                <a:solidFill>
                  <a:schemeClr val="bg1">
                    <a:lumMod val="95000"/>
                  </a:schemeClr>
                </a:solidFill>
              </a:rPr>
              <a:t>, I align my design process with that of the client and company. It works best to have a well-oiled machine rather than be that lone part that irritates the engine.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bg1">
                  <a:lumMod val="9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604" y="4686300"/>
            <a:ext cx="2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AlexanderCoxMackenzie.com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1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</TotalTime>
  <Words>266</Words>
  <Application>Microsoft Office PowerPoint</Application>
  <PresentationFormat>On-screen Show (16:9)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Open Sans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Mackenzie</dc:creator>
  <cp:lastModifiedBy>Alexander Mackenzie</cp:lastModifiedBy>
  <cp:revision>48</cp:revision>
  <dcterms:created xsi:type="dcterms:W3CDTF">2016-02-01T06:22:22Z</dcterms:created>
  <dcterms:modified xsi:type="dcterms:W3CDTF">2016-04-05T17:51:57Z</dcterms:modified>
</cp:coreProperties>
</file>